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  <p:sldMasterId id="2147483761" r:id="rId2"/>
  </p:sldMasterIdLst>
  <p:notesMasterIdLst>
    <p:notesMasterId r:id="rId16"/>
  </p:notesMasterIdLst>
  <p:sldIdLst>
    <p:sldId id="256" r:id="rId3"/>
    <p:sldId id="264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71" r:id="rId13"/>
    <p:sldId id="270" r:id="rId14"/>
    <p:sldId id="272" r:id="rId15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8"/>
          </a:xfrm>
          <a:prstGeom prst="rect">
            <a:avLst/>
          </a:prstGeom>
        </p:spPr>
        <p:txBody>
          <a:bodyPr vert="horz" lIns="92818" tIns="46409" rIns="92818" bIns="4640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8"/>
          </a:xfrm>
          <a:prstGeom prst="rect">
            <a:avLst/>
          </a:prstGeom>
        </p:spPr>
        <p:txBody>
          <a:bodyPr vert="horz" lIns="92818" tIns="46409" rIns="92818" bIns="46409" rtlCol="0"/>
          <a:lstStyle>
            <a:lvl1pPr algn="r">
              <a:defRPr sz="1200"/>
            </a:lvl1pPr>
          </a:lstStyle>
          <a:p>
            <a:fld id="{A9EF275D-2606-4625-B55F-963A27826076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27163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18" tIns="46409" rIns="92818" bIns="4640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2"/>
            <a:ext cx="5608320" cy="3636705"/>
          </a:xfrm>
          <a:prstGeom prst="rect">
            <a:avLst/>
          </a:prstGeom>
        </p:spPr>
        <p:txBody>
          <a:bodyPr vert="horz" lIns="92818" tIns="46409" rIns="92818" bIns="4640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0"/>
            <a:ext cx="3037840" cy="463407"/>
          </a:xfrm>
          <a:prstGeom prst="rect">
            <a:avLst/>
          </a:prstGeom>
        </p:spPr>
        <p:txBody>
          <a:bodyPr vert="horz" lIns="92818" tIns="46409" rIns="92818" bIns="4640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70"/>
            <a:ext cx="3037840" cy="463407"/>
          </a:xfrm>
          <a:prstGeom prst="rect">
            <a:avLst/>
          </a:prstGeom>
        </p:spPr>
        <p:txBody>
          <a:bodyPr vert="horz" lIns="92818" tIns="46409" rIns="92818" bIns="46409" rtlCol="0" anchor="b"/>
          <a:lstStyle>
            <a:lvl1pPr algn="r">
              <a:defRPr sz="1200"/>
            </a:lvl1pPr>
          </a:lstStyle>
          <a:p>
            <a:fld id="{77076A4A-A51E-4084-AC36-D7B7E227E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0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Objectives</a:t>
            </a:r>
            <a:r>
              <a:rPr lang="en-US" baseline="0" dirty="0" smtClean="0"/>
              <a:t> for instruction and expected results and/or skills developed from learning.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919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68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0E65EB-8076-4896-931C-54687D2816C3}" type="datetime1">
              <a:rPr lang="en-US" altLang="en-US" smtClean="0"/>
              <a:pPr/>
              <a:t>1/21/2016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Confidential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155A26-2727-4FFA-B48A-BD07E0315D4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8396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B268FB-17CC-46A8-A683-51EFF36F427D}" type="datetime1">
              <a:rPr lang="en-US" altLang="en-US" smtClean="0"/>
              <a:pPr/>
              <a:t>1/21/2016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D4121-7542-41B6-93E6-E4514EAB5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59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381000"/>
            <a:ext cx="16764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381000"/>
            <a:ext cx="48768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75A66D-6B44-43F7-BA38-4735FAD1EA39}" type="datetime1">
              <a:rPr lang="en-US" altLang="en-US" smtClean="0"/>
              <a:pPr/>
              <a:t>1/21/2016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D4121-7542-41B6-93E6-E4514EAB5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96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133600" y="381000"/>
            <a:ext cx="6705600" cy="601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475DAC8-2154-4B20-A722-A108C309AB34}" type="datetime1">
              <a:rPr lang="en-US" altLang="en-US" smtClean="0"/>
              <a:pPr/>
              <a:t>1/21/2016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9DD4121-7542-41B6-93E6-E4514EAB5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58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81000"/>
            <a:ext cx="6705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33600" y="1219200"/>
            <a:ext cx="32766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62600" y="1219200"/>
            <a:ext cx="32766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475DAC8-2154-4B20-A722-A108C309AB34}" type="datetime1">
              <a:rPr lang="en-US" altLang="en-US" smtClean="0"/>
              <a:pPr/>
              <a:t>1/21/2016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9DD4121-7542-41B6-93E6-E4514EAB5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89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3D5478-FA89-4CF6-B37A-EB8E651C61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360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4AF08-D5ED-4C3E-9B82-19E9140314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7051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06D79-8E00-475A-8EEA-85606CB272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934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1219200"/>
            <a:ext cx="32766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62600" y="1219200"/>
            <a:ext cx="32766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87FFB-8E7E-4A4C-8253-72F6C4E784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7009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94384B-B572-4DD9-B854-B611EE805B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1718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E337EF-62E8-42FA-883A-4E1C942A98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657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E25A57-AEDE-4E2D-99B2-9F7C7FE813B7}" type="datetime1">
              <a:rPr lang="en-US" altLang="en-US" smtClean="0"/>
              <a:pPr/>
              <a:t>1/21/2016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D4121-7542-41B6-93E6-E4514EAB5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0C0BBB-EDF1-441E-9D00-C11F490564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390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DE981-39C1-4ECC-A79F-9A08731747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2190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F20B9D-B00D-4DC1-A3E2-8330EB1276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5079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F0FE16-F52F-4E75-9D7B-E411073646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7527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381000"/>
            <a:ext cx="16764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381000"/>
            <a:ext cx="48768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F11F0-557C-4ADB-A229-8999C2BF44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8544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7C3990-1D5D-43DB-AE0B-9B43AB6C7DBC}" type="datetime1">
              <a:rPr lang="en-US" altLang="en-US" smtClean="0"/>
              <a:pPr/>
              <a:t>1/21/2016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D4121-7542-41B6-93E6-E4514EAB5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6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1219200"/>
            <a:ext cx="32766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62600" y="1219200"/>
            <a:ext cx="32766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FF0037-1489-4B03-BD0B-F3DBDCF6782D}" type="datetime1">
              <a:rPr lang="en-US" altLang="en-US" smtClean="0"/>
              <a:pPr/>
              <a:t>1/21/2016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D4121-7542-41B6-93E6-E4514EAB5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72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1B34E9-F99A-45B3-89E6-01F05DF7E35C}" type="datetime1">
              <a:rPr lang="en-US" altLang="en-US" smtClean="0"/>
              <a:pPr/>
              <a:t>1/21/2016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D4121-7542-41B6-93E6-E4514EAB5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73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D64E24-7134-4F6D-8ACB-226F5362703F}" type="datetime1">
              <a:rPr lang="en-US" altLang="en-US" smtClean="0"/>
              <a:pPr/>
              <a:t>1/21/2016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D4121-7542-41B6-93E6-E4514EAB5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41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A83390-BD5B-4E38-94FB-290132A3364E}" type="datetime1">
              <a:rPr lang="en-US" altLang="en-US" smtClean="0"/>
              <a:pPr/>
              <a:t>1/21/2016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D4121-7542-41B6-93E6-E4514EAB5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29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8F2468-C5CD-43E7-B571-08E8496CAC3A}" type="datetime1">
              <a:rPr lang="en-US" altLang="en-US" smtClean="0"/>
              <a:pPr/>
              <a:t>1/21/2016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D4121-7542-41B6-93E6-E4514EAB5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83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890FD6-4058-487D-AF84-D5B20737AB84}" type="datetime1">
              <a:rPr lang="en-US" altLang="en-US" smtClean="0"/>
              <a:pPr/>
              <a:t>1/21/2016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D4121-7542-41B6-93E6-E4514EAB5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72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fld id="{6475DAC8-2154-4B20-A722-A108C309AB34}" type="datetime1">
              <a:rPr lang="en-US" altLang="en-US" smtClean="0"/>
              <a:pPr/>
              <a:t>1/21/2016</a:t>
            </a:fld>
            <a:endParaRPr lang="en-US" altLang="en-US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9DD4121-7542-41B6-93E6-E4514EAB55FB}" type="slidenum">
              <a:rPr lang="en-US" smtClean="0"/>
              <a:t>‹#›</a:t>
            </a:fld>
            <a:endParaRPr lang="en-US"/>
          </a:p>
        </p:txBody>
      </p:sp>
      <p:sp>
        <p:nvSpPr>
          <p:cNvPr id="44051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381000"/>
            <a:ext cx="6705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4052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1219200"/>
            <a:ext cx="67056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687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 altLang="en-US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1DE2E5A-8447-4CE6-9A0B-6EC0E8B256F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4531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381000"/>
            <a:ext cx="6705600" cy="609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4532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1219200"/>
            <a:ext cx="67056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276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.png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.png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.png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5.xlsx"/><Relationship Id="rId3" Type="http://schemas.openxmlformats.org/officeDocument/2006/relationships/package" Target="../embeddings/Microsoft_Excel_Worksheet3.xlsx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.emf"/><Relationship Id="rId5" Type="http://schemas.openxmlformats.org/officeDocument/2006/relationships/package" Target="../embeddings/Microsoft_Excel_Worksheet4.xlsx"/><Relationship Id="rId4" Type="http://schemas.openxmlformats.org/officeDocument/2006/relationships/image" Target="../media/image9.emf"/><Relationship Id="rId9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.png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6346" y="1055455"/>
            <a:ext cx="6858000" cy="2387600"/>
          </a:xfrm>
        </p:spPr>
        <p:txBody>
          <a:bodyPr/>
          <a:lstStyle/>
          <a:p>
            <a:r>
              <a:rPr lang="en-US" u="sng" dirty="0" smtClean="0"/>
              <a:t>REDISTRICTING</a:t>
            </a:r>
            <a:endParaRPr lang="en-US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6346" y="3624341"/>
            <a:ext cx="6858000" cy="1655762"/>
          </a:xfrm>
        </p:spPr>
        <p:txBody>
          <a:bodyPr/>
          <a:lstStyle/>
          <a:p>
            <a:r>
              <a:rPr lang="en-US" b="1" u="sng" dirty="0" smtClean="0"/>
              <a:t>2016-2017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871" y="6317343"/>
            <a:ext cx="540657" cy="5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95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3598085"/>
              </p:ext>
            </p:extLst>
          </p:nvPr>
        </p:nvGraphicFramePr>
        <p:xfrm>
          <a:off x="2074863" y="0"/>
          <a:ext cx="700246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Worksheet" r:id="rId3" imgW="6086365" imgH="5162670" progId="Excel.Sheet.12">
                  <p:embed/>
                </p:oleObj>
              </mc:Choice>
              <mc:Fallback>
                <p:oleObj name="Worksheet" r:id="rId3" imgW="6086365" imgH="51626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74863" y="0"/>
                        <a:ext cx="700246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20" y="6112476"/>
            <a:ext cx="540657" cy="5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8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461011"/>
              </p:ext>
            </p:extLst>
          </p:nvPr>
        </p:nvGraphicFramePr>
        <p:xfrm>
          <a:off x="2183024" y="1977076"/>
          <a:ext cx="6870362" cy="40118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9991"/>
                <a:gridCol w="243199"/>
                <a:gridCol w="729596"/>
                <a:gridCol w="729596"/>
                <a:gridCol w="748259"/>
                <a:gridCol w="710933"/>
                <a:gridCol w="729596"/>
                <a:gridCol w="729596"/>
                <a:gridCol w="729596"/>
              </a:tblGrid>
              <a:tr h="5336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ROOMS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ECC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BELLS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effectLst/>
                        </a:rPr>
                        <a:t>BIRCH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HURFF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TJ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WW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WHIT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336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KINDERGARTEN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129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GRADE 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129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GRADE 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129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GRADE 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129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GRADE 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129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GRADE 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129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NEED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0710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SELF CONT/ESL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129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TOT NEEDED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129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HAVE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071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OVER (UNDER)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61286" y="601363"/>
            <a:ext cx="6713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PROPOSED CLASSROOM UTILIZATION </a:t>
            </a:r>
            <a:r>
              <a:rPr lang="en-US" sz="2400" b="1" dirty="0" smtClean="0"/>
              <a:t>16/17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5379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5869953"/>
              </p:ext>
            </p:extLst>
          </p:nvPr>
        </p:nvGraphicFramePr>
        <p:xfrm>
          <a:off x="2141538" y="1185863"/>
          <a:ext cx="6942137" cy="433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Worksheet" r:id="rId3" imgW="8401134" imgH="2867130" progId="Excel.Sheet.12">
                  <p:embed/>
                </p:oleObj>
              </mc:Choice>
              <mc:Fallback>
                <p:oleObj name="Worksheet" r:id="rId3" imgW="8401134" imgH="28671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41538" y="1185863"/>
                        <a:ext cx="6942137" cy="4335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2353898" y="336377"/>
            <a:ext cx="67296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/>
              <a:t>PROJECTED ENROLLMENT 2016-2017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904" y="6249638"/>
            <a:ext cx="540657" cy="5406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1538" y="5690836"/>
            <a:ext cx="67715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to 8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Grade Total Population = 4,295 students. Of which 669 may be redistricted. This represents 15.57%. Of the 669 students, 169 will be in 5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and 8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grade, having the option to stay in their current school with their own transportation.</a:t>
            </a:r>
          </a:p>
          <a:p>
            <a:r>
              <a:rPr lang="en-US" sz="1400" dirty="0" smtClean="0"/>
              <a:t>This potentially reduces the percentage of change to 11.64%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20499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7914" y="1696994"/>
            <a:ext cx="583238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AR JULIAN" panose="02000000000000000000" pitchFamily="2" charset="0"/>
              </a:rPr>
              <a:t>FULL-DAY KINDERGARTEN</a:t>
            </a:r>
          </a:p>
          <a:p>
            <a:pPr algn="ctr"/>
            <a:r>
              <a:rPr lang="en-US" sz="5400" dirty="0" smtClean="0">
                <a:latin typeface="AR JULIAN" panose="02000000000000000000" pitchFamily="2" charset="0"/>
              </a:rPr>
              <a:t>PRESENTATION</a:t>
            </a:r>
          </a:p>
          <a:p>
            <a:pPr algn="ctr"/>
            <a:r>
              <a:rPr lang="en-US" sz="2800" dirty="0" smtClean="0">
                <a:latin typeface="AR JULIAN" panose="02000000000000000000" pitchFamily="2" charset="0"/>
              </a:rPr>
              <a:t>Mrs. Gretchen Gerber</a:t>
            </a:r>
          </a:p>
          <a:p>
            <a:pPr algn="ctr"/>
            <a:r>
              <a:rPr lang="en-US" sz="2000" dirty="0" smtClean="0">
                <a:latin typeface="AR JULIAN" panose="02000000000000000000" pitchFamily="2" charset="0"/>
              </a:rPr>
              <a:t>Director of Elementary Education</a:t>
            </a:r>
            <a:endParaRPr lang="en-US" sz="2000" dirty="0">
              <a:latin typeface="AR JULI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244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u="sng" dirty="0" smtClean="0"/>
              <a:t>NEED FOR REDISTRICTING</a:t>
            </a:r>
            <a:endParaRPr lang="en-US" u="sng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2036956" y="1077951"/>
            <a:ext cx="7030844" cy="562764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SIGNIFICANT CHANGES TO THE TOWNSHIP SINCE 1997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REALIGN FOR OPTIMAL USE OF DISTRICT RESOURCES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Transportation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Class Size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Staff</a:t>
            </a:r>
          </a:p>
          <a:p>
            <a:pPr marL="457200" lvl="1" indent="0">
              <a:buNone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/>
              <a:t>CREATE SPACE FOR FULL-DAY </a:t>
            </a:r>
            <a:r>
              <a:rPr lang="en-US" dirty="0" smtClean="0"/>
              <a:t>KINDERGARTEN (K)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871" y="6317343"/>
            <a:ext cx="540657" cy="5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40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" y="0"/>
            <a:ext cx="9056688" cy="53340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 smtClean="0"/>
              <a:t>EXISTING HOME SCHOOLS</a:t>
            </a:r>
            <a:endParaRPr lang="en-US" b="1" u="sng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44450" y="533400"/>
          <a:ext cx="9056688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Document" r:id="rId3" imgW="9056092" imgH="5930672" progId="Word.Document.12">
                  <p:embed/>
                </p:oleObj>
              </mc:Choice>
              <mc:Fallback>
                <p:oleObj name="Document" r:id="rId3" imgW="9056092" imgH="593067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450" y="533400"/>
                        <a:ext cx="9056688" cy="617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343" y="6317343"/>
            <a:ext cx="540657" cy="5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40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61912" y="838200"/>
          <a:ext cx="9056688" cy="593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Document" r:id="rId3" imgW="9056092" imgH="5930672" progId="Word.Document.12">
                  <p:embed/>
                </p:oleObj>
              </mc:Choice>
              <mc:Fallback>
                <p:oleObj name="Document" r:id="rId3" imgW="9056092" imgH="593067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912" y="838200"/>
                        <a:ext cx="9056688" cy="593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76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/>
              <a:t>HOME </a:t>
            </a:r>
            <a:r>
              <a:rPr lang="en-US" sz="3200" b="1" u="sng" dirty="0" smtClean="0"/>
              <a:t>SCHOOLS – NEW CONFIGURATION</a:t>
            </a:r>
            <a:endParaRPr lang="en-US" sz="3200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3" y="6317343"/>
            <a:ext cx="540657" cy="5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35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2133600" y="510099"/>
          <a:ext cx="4648200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Acrobat Document" r:id="rId3" imgW="24688800" imgH="32918400" progId="AcroExch.Document.11">
                  <p:embed/>
                </p:oleObj>
              </mc:Choice>
              <mc:Fallback>
                <p:oleObj name="Acrobat Document" r:id="rId3" imgW="24688800" imgH="329184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33600" y="510099"/>
                        <a:ext cx="4648200" cy="624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1000" y="152400"/>
            <a:ext cx="800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CURRENT SENDING ZONES</a:t>
            </a:r>
            <a:endParaRPr lang="en-US" b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95" y="6317343"/>
            <a:ext cx="540657" cy="5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2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52400"/>
            <a:ext cx="830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CURRENT SENDING ZONES</a:t>
            </a:r>
            <a:endParaRPr lang="en-US" b="1" u="sng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2438400" y="510099"/>
          <a:ext cx="4724400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Acrobat Document" r:id="rId3" imgW="24688800" imgH="32918400" progId="AcroExch.Document.7">
                  <p:embed/>
                </p:oleObj>
              </mc:Choice>
              <mc:Fallback>
                <p:oleObj name="Acrobat Document" r:id="rId3" imgW="24688800" imgH="329184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38400" y="510099"/>
                        <a:ext cx="4724400" cy="617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871" y="6265304"/>
            <a:ext cx="540657" cy="5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4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2514600" y="551960"/>
          <a:ext cx="4495800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Acrobat Document" r:id="rId4" imgW="24688800" imgH="32918400" progId="AcroExch.Document.11">
                  <p:embed/>
                </p:oleObj>
              </mc:Choice>
              <mc:Fallback>
                <p:oleObj name="Acrobat Document" r:id="rId4" imgW="24688800" imgH="329184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4600" y="551960"/>
                        <a:ext cx="4495800" cy="601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1000" y="1524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PROPOSED ZONES</a:t>
            </a:r>
            <a:endParaRPr lang="en-US" b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343" y="6287581"/>
            <a:ext cx="540657" cy="5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2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8200" y="17697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/>
              <a:t>REDISTRICTING PLAN</a:t>
            </a:r>
            <a:endParaRPr lang="en-US" sz="3600" b="1" u="sng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6825832"/>
              </p:ext>
            </p:extLst>
          </p:nvPr>
        </p:nvGraphicFramePr>
        <p:xfrm>
          <a:off x="2022088" y="5486400"/>
          <a:ext cx="7045712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5" name="Worksheet" r:id="rId3" imgW="8648576" imgH="961957" progId="Excel.Sheet.12">
                  <p:embed/>
                </p:oleObj>
              </mc:Choice>
              <mc:Fallback>
                <p:oleObj name="Worksheet" r:id="rId3" imgW="8648576" imgH="96195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22088" y="5486400"/>
                        <a:ext cx="7045712" cy="962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4480165"/>
              </p:ext>
            </p:extLst>
          </p:nvPr>
        </p:nvGraphicFramePr>
        <p:xfrm>
          <a:off x="2063816" y="4695825"/>
          <a:ext cx="7045712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6" name="Worksheet" r:id="rId5" imgW="5476945" imgH="495300" progId="Excel.Sheet.12">
                  <p:embed/>
                </p:oleObj>
              </mc:Choice>
              <mc:Fallback>
                <p:oleObj name="Worksheet" r:id="rId5" imgW="5476945" imgH="4953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63816" y="4695825"/>
                        <a:ext cx="7045712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912" y="6448425"/>
            <a:ext cx="463616" cy="409575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3147616"/>
              </p:ext>
            </p:extLst>
          </p:nvPr>
        </p:nvGraphicFramePr>
        <p:xfrm>
          <a:off x="2022087" y="664028"/>
          <a:ext cx="7201287" cy="4003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" name="Worksheet" r:id="rId8" imgW="8896288" imgH="3848100" progId="Excel.Sheet.12">
                  <p:embed/>
                </p:oleObj>
              </mc:Choice>
              <mc:Fallback>
                <p:oleObj name="Worksheet" r:id="rId8" imgW="8896288" imgH="38481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22087" y="664028"/>
                        <a:ext cx="7201287" cy="40032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916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5853837"/>
              </p:ext>
            </p:extLst>
          </p:nvPr>
        </p:nvGraphicFramePr>
        <p:xfrm>
          <a:off x="2111298" y="0"/>
          <a:ext cx="703270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Worksheet" r:id="rId3" imgW="6086365" imgH="5162670" progId="Excel.Sheet.12">
                  <p:embed/>
                </p:oleObj>
              </mc:Choice>
              <mc:Fallback>
                <p:oleObj name="Worksheet" r:id="rId3" imgW="6086365" imgH="51626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1298" y="0"/>
                        <a:ext cx="703270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913" y="6195182"/>
            <a:ext cx="540657" cy="5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65342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draft</Template>
  <TotalTime>3351</TotalTime>
  <Words>237</Words>
  <Application>Microsoft Office PowerPoint</Application>
  <PresentationFormat>On-screen Show (4:3)</PresentationFormat>
  <Paragraphs>135</Paragraphs>
  <Slides>13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 JULIAN</vt:lpstr>
      <vt:lpstr>Arial</vt:lpstr>
      <vt:lpstr>Calibri</vt:lpstr>
      <vt:lpstr>Wingdings</vt:lpstr>
      <vt:lpstr>1_Custom Design</vt:lpstr>
      <vt:lpstr>2_Custom Design</vt:lpstr>
      <vt:lpstr>Worksheet</vt:lpstr>
      <vt:lpstr>Document</vt:lpstr>
      <vt:lpstr>Acrobat Document</vt:lpstr>
      <vt:lpstr>Microsoft Excel Worksheet</vt:lpstr>
      <vt:lpstr>REDISTRICTING</vt:lpstr>
      <vt:lpstr>NEED FOR REDISTRICTING</vt:lpstr>
      <vt:lpstr>EXISTING HOME SCHOOLS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WTPS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Peggy Meehan</dc:creator>
  <cp:lastModifiedBy>Joe Bollendorf</cp:lastModifiedBy>
  <cp:revision>17</cp:revision>
  <cp:lastPrinted>2016-01-21T20:40:19Z</cp:lastPrinted>
  <dcterms:created xsi:type="dcterms:W3CDTF">2016-01-11T14:07:41Z</dcterms:created>
  <dcterms:modified xsi:type="dcterms:W3CDTF">2016-01-21T21:12:59Z</dcterms:modified>
</cp:coreProperties>
</file>